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9A1"/>
    <a:srgbClr val="0081D4"/>
    <a:srgbClr val="E2E2E2"/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96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02/04/2020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02/04/2020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cap="small" dirty="0"/>
              <a:t>les voitures autonomes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371441"/>
            <a:ext cx="5181600" cy="1649682"/>
          </a:xfrm>
        </p:spPr>
        <p:txBody>
          <a:bodyPr/>
          <a:lstStyle/>
          <a:p>
            <a:r>
              <a:rPr lang="fr-FR" sz="2800" b="1" dirty="0"/>
              <a:t>Bienfait ou danger sociétal </a:t>
            </a:r>
            <a:r>
              <a:rPr lang="fr-FR" sz="2800" b="1" dirty="0" smtClean="0"/>
              <a:t>?</a:t>
            </a:r>
          </a:p>
          <a:p>
            <a:endParaRPr lang="fr-FR" dirty="0"/>
          </a:p>
          <a:p>
            <a:r>
              <a:rPr lang="fr-FR" dirty="0" smtClean="0"/>
              <a:t>Prénom Nom étudiant</a:t>
            </a:r>
          </a:p>
          <a:p>
            <a:r>
              <a:rPr lang="fr-FR" dirty="0" smtClean="0"/>
              <a:t>Contexte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36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7" decel="50000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36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7" decel="50000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36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7" decel="50000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III. Des projets en pleine expansion, mais qui restent à maîtriser</a:t>
            </a:r>
            <a:endParaRPr lang="fr-FR" sz="23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83" y="938636"/>
            <a:ext cx="3045063" cy="3771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117620" y="2231995"/>
            <a:ext cx="13053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Caméra principale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58813" y="2637567"/>
            <a:ext cx="70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Deux caméras latérales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950830" y="2218742"/>
            <a:ext cx="702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4 radars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509286" y="4402759"/>
            <a:ext cx="70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12 capteurs ultrasons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66437" y="4402759"/>
            <a:ext cx="70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1 scanner laser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888623" y="4401270"/>
            <a:ext cx="70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/>
              <a:t>Calculateur central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 Des projets déjà bien aboutis…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25703" y="2013091"/>
            <a:ext cx="345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Un marché de plus en plus prisé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45" y="3061253"/>
            <a:ext cx="1024574" cy="68963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669" y="3061253"/>
            <a:ext cx="1360556" cy="76531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2675" y="3061253"/>
            <a:ext cx="1361220" cy="76531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339" y="3077864"/>
            <a:ext cx="1331026" cy="6730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32" y="4117732"/>
            <a:ext cx="689606" cy="68960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99" y="4169331"/>
            <a:ext cx="1300666" cy="58640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7755" y="4169331"/>
            <a:ext cx="1262105" cy="586408"/>
          </a:xfrm>
          <a:prstGeom prst="rect">
            <a:avLst/>
          </a:prstGeom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11" y="4169330"/>
            <a:ext cx="473300" cy="5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925703" y="1634094"/>
            <a:ext cx="357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Une législation qui s’assouplit…</a:t>
            </a:r>
          </a:p>
          <a:p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6459" y="1444487"/>
            <a:ext cx="752081" cy="509474"/>
          </a:xfrm>
          <a:prstGeom prst="roundRect">
            <a:avLst>
              <a:gd name="adj" fmla="val 32113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7" name="ZoneTexte 26"/>
          <p:cNvSpPr txBox="1"/>
          <p:nvPr/>
        </p:nvSpPr>
        <p:spPr>
          <a:xfrm>
            <a:off x="6205964" y="4755739"/>
            <a:ext cx="1897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Fin d’année 2017</a:t>
            </a:r>
          </a:p>
        </p:txBody>
      </p:sp>
    </p:spTree>
    <p:extLst>
      <p:ext uri="{BB962C8B-B14F-4D97-AF65-F5344CB8AC3E}">
        <p14:creationId xmlns:p14="http://schemas.microsoft.com/office/powerpoint/2010/main" val="19334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2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III. Des projets en pleine expansion, mais qui restent à maîtriser</a:t>
            </a:r>
            <a:endParaRPr lang="fr-FR" sz="23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55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c. …Et d’autres qui nécessitent encore des améliorations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30" y="2378763"/>
            <a:ext cx="3451097" cy="1789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3" y="2378763"/>
            <a:ext cx="3451097" cy="1789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663702" y="1939679"/>
            <a:ext cx="3451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Collision mortelle avec un poids lourd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37530" y="1939679"/>
            <a:ext cx="3451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Collision d’une </a:t>
            </a:r>
            <a:r>
              <a:rPr lang="fr-FR" sz="1400" dirty="0" err="1"/>
              <a:t>google</a:t>
            </a:r>
            <a:r>
              <a:rPr lang="fr-FR" sz="1400" dirty="0"/>
              <a:t> car avec un bus</a:t>
            </a:r>
          </a:p>
        </p:txBody>
      </p:sp>
    </p:spTree>
    <p:extLst>
      <p:ext uri="{BB962C8B-B14F-4D97-AF65-F5344CB8AC3E}">
        <p14:creationId xmlns:p14="http://schemas.microsoft.com/office/powerpoint/2010/main" val="23991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6992" y="279487"/>
            <a:ext cx="4280049" cy="1291587"/>
          </a:xfrm>
        </p:spPr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0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5884" y="1866010"/>
            <a:ext cx="4280049" cy="129158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3760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307182" y="137068"/>
            <a:ext cx="2202004" cy="56907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1442" y="955015"/>
            <a:ext cx="6483927" cy="131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</a:pPr>
            <a:r>
              <a:rPr lang="fr-FR" sz="2000" b="1" kern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 Des avantages évidents dans beaucoup de domaines</a:t>
            </a:r>
            <a: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a. Une sécurité renforcée</a:t>
            </a:r>
            <a:b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b. Un bienfait pour l’économie</a:t>
            </a:r>
            <a:b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c. Un bond en avant pour l’écologie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1442" y="2363834"/>
            <a:ext cx="5008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/>
              <a:t>II. Des inconvénients et des risques qui persistent </a:t>
            </a:r>
          </a:p>
          <a:p>
            <a:pPr lvl="0"/>
            <a:r>
              <a:rPr lang="fr-FR" b="1" dirty="0"/>
              <a:t>	</a:t>
            </a:r>
            <a:r>
              <a:rPr lang="fr-FR" dirty="0"/>
              <a:t>a. Sur le plan technique</a:t>
            </a:r>
          </a:p>
          <a:p>
            <a:pPr lvl="0"/>
            <a:r>
              <a:rPr lang="fr-FR" dirty="0"/>
              <a:t>	b. Sur le plan éthique</a:t>
            </a:r>
          </a:p>
          <a:p>
            <a:pPr lvl="0"/>
            <a:r>
              <a:rPr lang="fr-FR" dirty="0"/>
              <a:t>	c. Sur le plan récréatif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1442" y="3662240"/>
            <a:ext cx="6567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/>
              <a:t>III. Des projets en pleine expansion, mais qui restent à maîtriser</a:t>
            </a:r>
          </a:p>
          <a:p>
            <a:pPr lvl="0"/>
            <a:r>
              <a:rPr lang="fr-FR" dirty="0"/>
              <a:t>	a. Une arrivée récente sur le marché</a:t>
            </a:r>
          </a:p>
          <a:p>
            <a:pPr lvl="0"/>
            <a:r>
              <a:rPr lang="fr-FR" dirty="0"/>
              <a:t>	b. Des projets déjà bien aboutis…</a:t>
            </a:r>
          </a:p>
          <a:p>
            <a:pPr lvl="0"/>
            <a:r>
              <a:rPr lang="fr-FR" dirty="0"/>
              <a:t>	c. …Et d’autres qui nécessitent encore des améliorations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312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-242888" y="-21432"/>
            <a:ext cx="5893594" cy="77867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I. Des avantages évidents dans beaucoup </a:t>
            </a:r>
            <a:b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 domaines</a:t>
            </a:r>
            <a:endParaRPr lang="fr-FR" sz="2300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a. Une sécurité renforcée</a:t>
            </a: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1655622"/>
            <a:ext cx="3735836" cy="2486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ZoneTexte 3"/>
          <p:cNvSpPr txBox="1"/>
          <p:nvPr/>
        </p:nvSpPr>
        <p:spPr>
          <a:xfrm>
            <a:off x="5022272" y="2160403"/>
            <a:ext cx="3435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ym typeface="Wingdings" panose="05000000000000000000" pitchFamily="2" charset="2"/>
              </a:rPr>
              <a:t>L’homme est responsable dans 95% des accidents de la route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 Erreur de conduite, non respect du code de la route…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087091" y="4419741"/>
            <a:ext cx="505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cap="small" dirty="0">
                <a:solidFill>
                  <a:srgbClr val="3198E5"/>
                </a:solidFill>
              </a:rPr>
              <a:t>Conduite autonome = Grande promesse  </a:t>
            </a:r>
          </a:p>
        </p:txBody>
      </p:sp>
    </p:spTree>
    <p:extLst>
      <p:ext uri="{BB962C8B-B14F-4D97-AF65-F5344CB8AC3E}">
        <p14:creationId xmlns:p14="http://schemas.microsoft.com/office/powerpoint/2010/main" val="19153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 Un bienfait pour l’économie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-242888" y="-21432"/>
            <a:ext cx="5893594" cy="77867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I. Des avantages évidents dans beaucoup </a:t>
            </a:r>
            <a:b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 domaines</a:t>
            </a:r>
            <a:endParaRPr lang="fr-FR" sz="2300" b="1" dirty="0">
              <a:solidFill>
                <a:schemeClr val="bg1"/>
              </a:solidFill>
            </a:endParaRPr>
          </a:p>
        </p:txBody>
      </p:sp>
      <p:pic>
        <p:nvPicPr>
          <p:cNvPr id="4" name="Graphique 3" descr="Globe terrestre - Amérique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94460" y="1657350"/>
            <a:ext cx="914400" cy="914400"/>
          </a:xfrm>
          <a:prstGeom prst="rect">
            <a:avLst/>
          </a:prstGeom>
        </p:spPr>
      </p:pic>
      <p:cxnSp>
        <p:nvCxnSpPr>
          <p:cNvPr id="6" name="Connecteur droit avec flèche 5"/>
          <p:cNvCxnSpPr>
            <a:cxnSpLocks/>
            <a:stCxn id="4" idx="3"/>
            <a:endCxn id="8" idx="1"/>
          </p:cNvCxnSpPr>
          <p:nvPr/>
        </p:nvCxnSpPr>
        <p:spPr>
          <a:xfrm>
            <a:off x="2308860" y="2114550"/>
            <a:ext cx="3341846" cy="7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650706" y="1883717"/>
            <a:ext cx="228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 milliards d’€</a:t>
            </a:r>
          </a:p>
        </p:txBody>
      </p:sp>
      <p:pic>
        <p:nvPicPr>
          <p:cNvPr id="3080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0" y="2807807"/>
            <a:ext cx="1165860" cy="9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>
            <a:cxnSpLocks/>
          </p:cNvCxnSpPr>
          <p:nvPr/>
        </p:nvCxnSpPr>
        <p:spPr>
          <a:xfrm>
            <a:off x="2547223" y="3438038"/>
            <a:ext cx="3095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650706" y="3207205"/>
            <a:ext cx="2039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 millions d’€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35" y="4092684"/>
            <a:ext cx="817381" cy="81738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893" y="4048582"/>
            <a:ext cx="905584" cy="9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-242888" y="-21432"/>
            <a:ext cx="5893594" cy="77867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I. Des avantages évidents dans beaucoup </a:t>
            </a:r>
            <a:b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 domaines</a:t>
            </a:r>
            <a:endParaRPr lang="fr-FR" sz="2300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c. Un bond en avant pour l’écologie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1" y="1656820"/>
            <a:ext cx="3244498" cy="298493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08863" y="1333654"/>
            <a:ext cx="437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Depuis le XX</a:t>
            </a:r>
            <a:r>
              <a:rPr lang="fr-FR" baseline="30000" dirty="0">
                <a:sym typeface="Wingdings" panose="05000000000000000000" pitchFamily="2" charset="2"/>
              </a:rPr>
              <a:t>e </a:t>
            </a:r>
            <a:r>
              <a:rPr lang="fr-FR" dirty="0">
                <a:sym typeface="Wingdings" panose="05000000000000000000" pitchFamily="2" charset="2"/>
              </a:rPr>
              <a:t>siècle : la pollution est un enjeu dans la plupart des pays du globe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08863" y="2556401"/>
            <a:ext cx="22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Voitures autonomes 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408863" y="3063923"/>
            <a:ext cx="4198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Coordination avec les villes intelligentes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Optimisation de la vitesse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Fluidification du trafic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Voitures plus « propres »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08863" y="4402442"/>
            <a:ext cx="395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-50% </a:t>
            </a:r>
            <a:r>
              <a:rPr lang="fr-FR" dirty="0">
                <a:sym typeface="Wingdings" panose="05000000000000000000" pitchFamily="2" charset="2"/>
              </a:rPr>
              <a:t>de consommation par véhicule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4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II. Des inconvénients et des risques qui persistent</a:t>
            </a:r>
            <a:endParaRPr lang="fr-FR" sz="23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a. Sur le plan technique</a:t>
            </a:r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5" y="3165761"/>
            <a:ext cx="1770305" cy="118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6" y="1980731"/>
            <a:ext cx="1771004" cy="118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0" y="3165762"/>
            <a:ext cx="1771004" cy="118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0" y="1980731"/>
            <a:ext cx="1771005" cy="118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45330" y="1545613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Absence de visibilité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928812" y="1545613"/>
                <a:ext cx="3583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Intelligence artificielle </a:t>
                </a:r>
                <a14:m>
                  <m:oMath xmlns:m="http://schemas.openxmlformats.org/officeDocument/2006/math">
                    <m:r>
                      <a:rPr lang="fr-FR" sz="1400" b="1" dirty="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sz="1400" b="1" dirty="0"/>
                  <a:t> intelligence humaine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12" y="1545613"/>
                <a:ext cx="3583168" cy="307777"/>
              </a:xfrm>
              <a:prstGeom prst="rect">
                <a:avLst/>
              </a:prstGeom>
              <a:blipFill>
                <a:blip r:embed="rId6"/>
                <a:stretch>
                  <a:fillRect l="-511" t="-4000" r="-511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983" y="1773306"/>
            <a:ext cx="3892826" cy="29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2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II. Des inconvénients et des risques qui persistent</a:t>
            </a:r>
            <a:endParaRPr lang="fr-FR" sz="23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 Sur le plan éthique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7174" y="2720174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Accident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67" y="2016617"/>
            <a:ext cx="2394779" cy="735197"/>
          </a:xfrm>
          <a:prstGeom prst="rect">
            <a:avLst/>
          </a:prstGeom>
        </p:spPr>
      </p:pic>
      <p:pic>
        <p:nvPicPr>
          <p:cNvPr id="8" name="Graphique 7" descr="Index pointant vers la dro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75761" y="2195951"/>
            <a:ext cx="376527" cy="376527"/>
          </a:xfrm>
          <a:prstGeom prst="rect">
            <a:avLst/>
          </a:prstGeom>
        </p:spPr>
      </p:pic>
      <p:pic>
        <p:nvPicPr>
          <p:cNvPr id="9" name="Graphique 8" descr="Index pointant vers la droit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75760" y="3391379"/>
            <a:ext cx="376527" cy="3765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3034509"/>
            <a:ext cx="1557524" cy="10902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955421" y="1647934"/>
            <a:ext cx="186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Accident inévitable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737" y="2104658"/>
            <a:ext cx="1890055" cy="16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1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II. Des inconvénients et des risques qui persistent</a:t>
            </a:r>
            <a:endParaRPr lang="fr-FR" sz="23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c. Sur le plan récréatif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30" y="2014330"/>
            <a:ext cx="4076322" cy="2293730"/>
          </a:xfrm>
          <a:prstGeom prst="roundRect">
            <a:avLst>
              <a:gd name="adj" fmla="val 93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/>
          <p:cNvSpPr txBox="1"/>
          <p:nvPr/>
        </p:nvSpPr>
        <p:spPr>
          <a:xfrm>
            <a:off x="3721082" y="1577009"/>
            <a:ext cx="147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Et le plaisir ?</a:t>
            </a:r>
          </a:p>
        </p:txBody>
      </p:sp>
    </p:spTree>
    <p:extLst>
      <p:ext uri="{BB962C8B-B14F-4D97-AF65-F5344CB8AC3E}">
        <p14:creationId xmlns:p14="http://schemas.microsoft.com/office/powerpoint/2010/main" val="333937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1432"/>
            <a:ext cx="498633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300" b="1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III. Des projets en pleine expansion, mais qui restent à maîtriser</a:t>
            </a:r>
            <a:endParaRPr lang="fr-FR" sz="23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7174" y="894040"/>
            <a:ext cx="43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a. Une arrivée récente sur le marché</a:t>
            </a:r>
          </a:p>
        </p:txBody>
      </p:sp>
      <p:sp>
        <p:nvSpPr>
          <p:cNvPr id="4" name="Flèche : droite 3"/>
          <p:cNvSpPr/>
          <p:nvPr/>
        </p:nvSpPr>
        <p:spPr>
          <a:xfrm>
            <a:off x="722761" y="2014330"/>
            <a:ext cx="7846322" cy="1325218"/>
          </a:xfrm>
          <a:prstGeom prst="rightArrow">
            <a:avLst>
              <a:gd name="adj1" fmla="val 100000"/>
              <a:gd name="adj2" fmla="val 37385"/>
            </a:avLst>
          </a:prstGeom>
          <a:solidFill>
            <a:srgbClr val="0081D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>
            <a:cxnSpLocks/>
            <a:stCxn id="9" idx="2"/>
            <a:endCxn id="10" idx="0"/>
          </p:cNvCxnSpPr>
          <p:nvPr/>
        </p:nvCxnSpPr>
        <p:spPr>
          <a:xfrm>
            <a:off x="1222513" y="1933304"/>
            <a:ext cx="0" cy="1558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927652" y="1610139"/>
            <a:ext cx="589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159A1"/>
                </a:solidFill>
              </a:rPr>
              <a:t>1769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7784" y="3491947"/>
            <a:ext cx="144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Premier véhicule automobile au monde</a:t>
            </a:r>
          </a:p>
        </p:txBody>
      </p:sp>
      <p:cxnSp>
        <p:nvCxnSpPr>
          <p:cNvPr id="15" name="Connecteur droit avec flèche 14"/>
          <p:cNvCxnSpPr>
            <a:cxnSpLocks/>
            <a:stCxn id="16" idx="2"/>
            <a:endCxn id="17" idx="0"/>
          </p:cNvCxnSpPr>
          <p:nvPr/>
        </p:nvCxnSpPr>
        <p:spPr>
          <a:xfrm>
            <a:off x="4038600" y="1933304"/>
            <a:ext cx="0" cy="1558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743739" y="1610139"/>
            <a:ext cx="589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159A1"/>
                </a:solidFill>
              </a:rPr>
              <a:t>1962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313871" y="3491947"/>
            <a:ext cx="144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Premier véhicule autonome</a:t>
            </a:r>
          </a:p>
        </p:txBody>
      </p:sp>
      <p:cxnSp>
        <p:nvCxnSpPr>
          <p:cNvPr id="18" name="Connecteur droit avec flèche 17"/>
          <p:cNvCxnSpPr>
            <a:cxnSpLocks/>
            <a:stCxn id="19" idx="2"/>
            <a:endCxn id="20" idx="0"/>
          </p:cNvCxnSpPr>
          <p:nvPr/>
        </p:nvCxnSpPr>
        <p:spPr>
          <a:xfrm>
            <a:off x="4773271" y="1933304"/>
            <a:ext cx="0" cy="2108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478410" y="1610139"/>
            <a:ext cx="589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159A1"/>
                </a:solidFill>
              </a:rPr>
              <a:t>1971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048542" y="4042293"/>
            <a:ext cx="1449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Création de l’ABS</a:t>
            </a:r>
          </a:p>
        </p:txBody>
      </p:sp>
      <p:cxnSp>
        <p:nvCxnSpPr>
          <p:cNvPr id="22" name="Connecteur droit avec flèche 21"/>
          <p:cNvCxnSpPr>
            <a:cxnSpLocks/>
            <a:stCxn id="23" idx="2"/>
            <a:endCxn id="24" idx="0"/>
          </p:cNvCxnSpPr>
          <p:nvPr/>
        </p:nvCxnSpPr>
        <p:spPr>
          <a:xfrm>
            <a:off x="5598581" y="1933304"/>
            <a:ext cx="0" cy="1558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03720" y="1610139"/>
            <a:ext cx="589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159A1"/>
                </a:solidFill>
              </a:rPr>
              <a:t>1984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873852" y="3491947"/>
            <a:ext cx="14494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1</a:t>
            </a:r>
            <a:r>
              <a:rPr lang="fr-FR" sz="1100" baseline="30000" dirty="0"/>
              <a:t>er</a:t>
            </a:r>
            <a:r>
              <a:rPr lang="fr-FR" sz="1100" dirty="0"/>
              <a:t> véhicule autonome sur réseau sans trafic</a:t>
            </a:r>
          </a:p>
        </p:txBody>
      </p:sp>
      <p:cxnSp>
        <p:nvCxnSpPr>
          <p:cNvPr id="33" name="Connecteur droit avec flèche 32"/>
          <p:cNvCxnSpPr>
            <a:cxnSpLocks/>
            <a:stCxn id="34" idx="2"/>
            <a:endCxn id="35" idx="0"/>
          </p:cNvCxnSpPr>
          <p:nvPr/>
        </p:nvCxnSpPr>
        <p:spPr>
          <a:xfrm>
            <a:off x="6850547" y="1933304"/>
            <a:ext cx="0" cy="2108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6555686" y="1610139"/>
            <a:ext cx="589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159A1"/>
                </a:solidFill>
              </a:rPr>
              <a:t>2012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25818" y="4042293"/>
            <a:ext cx="14494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Toyota Prius autorisée à circuler au Nevada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57" y="3938374"/>
            <a:ext cx="1498143" cy="7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9" grpId="0"/>
      <p:bldP spid="20" grpId="0"/>
      <p:bldP spid="23" grpId="0"/>
      <p:bldP spid="24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369</Words>
  <Application>Microsoft Office PowerPoint</Application>
  <PresentationFormat>Affichage à l'écran (16:9)</PresentationFormat>
  <Paragraphs>75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les voitures autonomes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Bibliographie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2017-01-31T17:40:24Z</dcterms:created>
  <dcterms:modified xsi:type="dcterms:W3CDTF">2020-04-02T16:04:08Z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